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62" r:id="rId5"/>
    <p:sldId id="265" r:id="rId6"/>
    <p:sldId id="264" r:id="rId7"/>
    <p:sldId id="263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ke, Siddartha" initials="MS" lastIdx="3" clrIdx="0">
    <p:extLst>
      <p:ext uri="{19B8F6BF-5375-455C-9EA6-DF929625EA0E}">
        <p15:presenceInfo xmlns:p15="http://schemas.microsoft.com/office/powerpoint/2012/main" userId="S::siddarthamake@kpmg.com::95b61605-1cf2-4e3a-9095-e05724c469f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EBA12C-B989-47F5-AB32-E172D24F6A35}" v="69" dt="2022-05-04T10:45:15.092"/>
    <p1510:client id="{A0E6A98B-6B8E-409E-BDFE-F6AE2F19670F}" v="26" dt="2022-05-04T11:11:24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C183F-D7B4-4019-B501-0C8F79DE0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B52425-E9FF-4E03-A1B6-57BAD458D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F0F43-5736-494D-BD1A-786334A96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C30AA-07E7-4287-927B-4466D8F54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FC7D0-8554-4D8F-852C-2280E7A3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33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5A18B-3AC8-4F36-9AB5-312D1AD7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12FE0F-1638-4621-A0FB-50137DB86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25D10-5AB6-426A-A516-0557C24F2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D1B52-6934-4406-B091-92424213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E93F1-4B4E-46C3-AE88-FF942F914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992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20D648-0534-4114-B025-DF446E578B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AC7F84-DD10-4CAF-8081-177D229F9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2A5F7-B24A-4502-80EC-8A56F329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3143E-84E5-41E7-9022-687ECE73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70924-A27D-4B9F-A062-E414130C7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538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9D090-1415-4E70-A477-334B7A14C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0A29-5FF1-4AFE-B5A9-D0AD2AF36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DCE48-2B1F-44BA-964F-343F69E11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9DBDC-05B0-4111-B7FF-4C8CA444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90627-90A6-48C1-962F-015E61DA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66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A3F2C-6205-4BCA-8197-573A2A930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5CEEB-B77B-417D-8512-8A4072729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18F4E-9B14-4F85-A991-05672FB41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6603A-CF25-4358-9AF9-2193DD87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5D1F2-F23E-422C-9F8A-628CFC0F1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856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AF685-88A5-4550-9723-EDDFD6537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68511-C0B5-4CBF-B21A-B4D65D0B7F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9CF2F-EAD5-4349-BB1A-74CA7D73A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2221A-046C-4F3C-9536-2F0AE1362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120922-C15B-4079-A1EB-41EDB459F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A2AAD-1E49-4B4C-B4BF-168A1B65A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781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06837-8473-4E2F-B20F-9A2B03B55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72E1B0-5CE2-437F-AD00-BE2E2F7AE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0DD85-2585-4F4D-91E4-9B67303D4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775842-4806-4624-906F-4D34BA7E0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6769C-1CD4-4620-A00E-C0A1990B7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7E899D-A69F-4DBB-BEF4-9FF2E9B6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0BF1B7-E752-47DC-B8A9-E10B25CA9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CC8E48-E6B9-47CC-95E1-AD323957F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854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2BFA-7F7F-4957-9245-E269DB0A4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CC7EC0-3571-45E4-A209-A2F09FE10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DA8B28-F2C1-4F9D-ABD1-BF4385FF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D84590-086F-4323-8E8E-5E300492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530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CF5021-C931-4D17-8F0B-7A709912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2A57F7-83D5-4E34-A7E6-581D3BCF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8592D-61D6-4431-B0CE-32D2D2CBB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559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C7921-6ADE-4869-AF14-8EB22CA7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C0B5E-03D8-430F-A02A-A4DE9179E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1DDF9-AAAB-4828-B4C7-716410E04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7FA4A-F6E8-41BF-A0EE-91D8DA788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B0841-EC12-41AB-9A22-5592A7F8F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59F63-8DFB-41BD-8912-8D2917B7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04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C06F-377B-4B5F-A779-9FAC7860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2CF945-D523-4776-A91C-38C2D04D8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33F827-D911-4D70-84C9-EE3031F99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260FC-371E-4874-81BE-54274A03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910F6-F030-4F06-A76E-DC13CA1E7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D350F-6A4F-4CB1-8C84-DD16C23A2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71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B0AE3E-BA9B-4AA7-8E52-C618C7E0A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5EF9A-7E1B-4621-9D83-2C7F70B6C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67ADF-B06D-410B-A309-4D43D58B3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14C67-AA3C-4C44-A49C-35753F62CB90}" type="datetimeFigureOut">
              <a:rPr lang="en-IN" smtClean="0"/>
              <a:pPr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A8C6B-1EF1-4E46-8BBF-9A1ADFD69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C66C3-1245-4E73-96CA-37D2D182B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BD15F-E7B2-404F-BFEB-CC3983B463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312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com/v3/__https:/www.pmgdisha.in/__;!!N8Xdb1VRTUMlZeI!zCm946EycX-FFKJBCME_vs7f4aoEP9Ne9M0B8H1ItOh-W53fz6u4Tk_JGP1aRDBQkA$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mgdisha.in/app/log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9FC3-1079-4D3B-A9C3-04C2A54AD8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PMGDISHA</a:t>
            </a:r>
            <a:endParaRPr lang="en-IN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FEE274-82E0-4E5A-AFA5-01363F4CD5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Implementation of PMGDISHA in Village Secretariats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3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6A66A9C-73F8-4C1A-9A2B-8761F123AA2A}"/>
              </a:ext>
            </a:extLst>
          </p:cNvPr>
          <p:cNvSpPr txBox="1">
            <a:spLocks/>
          </p:cNvSpPr>
          <p:nvPr/>
        </p:nvSpPr>
        <p:spPr>
          <a:xfrm>
            <a:off x="838200" y="-6653"/>
            <a:ext cx="10515600" cy="1043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b="1" dirty="0">
                <a:solidFill>
                  <a:srgbClr val="0070C0"/>
                </a:solidFill>
              </a:rPr>
              <a:t>About PMGDISHA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3FC0F3-5E8D-49AD-88AA-DF440187B62A}"/>
              </a:ext>
            </a:extLst>
          </p:cNvPr>
          <p:cNvSpPr txBox="1"/>
          <p:nvPr/>
        </p:nvSpPr>
        <p:spPr>
          <a:xfrm>
            <a:off x="838199" y="970523"/>
            <a:ext cx="10246895" cy="5442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Pradhan Mantri Gramin Digital Saksharta Abhiyan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scheme to make 6 crore persons in rural areas, across States/UTs, digitally literate, reaching to around 40% of rural households by covering one member every eligible households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Eligibility Criteria for enrolment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Age Group :14-60 years, 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IT illiterate, 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One person per household (Beneficiary identification through Aadhaar/eKYC). Preference would be given to SC, ST, BPL, Minorities, women, and differently abled persons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examination should be conducted in the Secretariat and needs Fingerprint scanner device for invigilator authentication and Webcam for citizen to proceed for the test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duration for the examination is  1 hour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Only one student can take an exam at a time per one computer</a:t>
            </a:r>
          </a:p>
        </p:txBody>
      </p:sp>
    </p:spTree>
    <p:extLst>
      <p:ext uri="{BB962C8B-B14F-4D97-AF65-F5344CB8AC3E}">
        <p14:creationId xmlns:p14="http://schemas.microsoft.com/office/powerpoint/2010/main" val="199830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6A66A9C-73F8-4C1A-9A2B-8761F123AA2A}"/>
              </a:ext>
            </a:extLst>
          </p:cNvPr>
          <p:cNvSpPr txBox="1">
            <a:spLocks/>
          </p:cNvSpPr>
          <p:nvPr/>
        </p:nvSpPr>
        <p:spPr>
          <a:xfrm>
            <a:off x="838200" y="-6653"/>
            <a:ext cx="10515600" cy="1043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b="1" dirty="0">
                <a:solidFill>
                  <a:srgbClr val="0070C0"/>
                </a:solidFill>
              </a:rPr>
              <a:t>Role of Secretariat Functionaries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0851EB6-DA92-4AD5-AC61-8F48FA5BB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075" y="1037198"/>
            <a:ext cx="10372725" cy="3925327"/>
          </a:xfrm>
        </p:spPr>
        <p:txBody>
          <a:bodyPr>
            <a:noAutofit/>
          </a:bodyPr>
          <a:lstStyle/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Panchayat Secretary</a:t>
            </a:r>
            <a:endParaRPr lang="en-IN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Ensure WEA and DA are performing the assigned tasks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Ensure the target of 300 is achieved per Gram Panchayat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May involve Volunteers for motivation</a:t>
            </a: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Welfare Education Assistant</a:t>
            </a:r>
            <a:endParaRPr lang="en-IN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Motivate SHG women for enrollment with special focus on women with disability or women from SC/ST/OBC/Minority communities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Ensure not more than 1 person per family is enrolled under the program</a:t>
            </a: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Digital Assistant</a:t>
            </a:r>
            <a:endParaRPr lang="en-IN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Registration of interested candidates in PMG DISHA portal using Aadhaar biometric authentication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Ensure the enrolled candidates go through all the resource material and complete the mandated training within 10 days from the date of registration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After completion of training, conduct examination for candidates after 10 days from date of registration – Ensure assessment of every enrolled candidate is completed within 20 days from the date of registration</a:t>
            </a:r>
          </a:p>
        </p:txBody>
      </p:sp>
    </p:spTree>
    <p:extLst>
      <p:ext uri="{BB962C8B-B14F-4D97-AF65-F5344CB8AC3E}">
        <p14:creationId xmlns:p14="http://schemas.microsoft.com/office/powerpoint/2010/main" val="181644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E2DBB3E9-24E6-45B6-81B9-0D27D64F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12669"/>
            <a:ext cx="2905125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Creation of GSWS as Training partner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15F58B3C-CBDB-4730-9E75-792605E46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708" y="1310888"/>
            <a:ext cx="2905125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Approval of GSWS as training partner by CSC</a:t>
            </a:r>
            <a:endParaRPr kumimoji="0" lang="en-GB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4B3725FE-EEFD-409A-8DF6-43E88B359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5319" y="890157"/>
            <a:ext cx="2905125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Addition of Training Centres (Village Secretariats ) in the PMG Disha portal with Area details and Trainer details (DA)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0306B24F-B178-44D4-9371-0DB74A0FA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5318" y="2835168"/>
            <a:ext cx="2905125" cy="1692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Approval of Training </a:t>
            </a:r>
            <a:r>
              <a:rPr lang="en-GB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entre (Village Secretariat) in PMGDISHA portal by CSC 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Same will be reflected in GSWS state dashboard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https://www.pmgdisha.in/</a:t>
            </a:r>
            <a:endParaRPr kumimoji="0" lang="en-GB" altLang="en-US" sz="1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DD366B45-C8F1-4B62-BF54-3A5E283CC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370" y="4020624"/>
            <a:ext cx="2905125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Trainer (DA) will enrol the Citizen/SHG women in </a:t>
            </a:r>
            <a:r>
              <a:rPr lang="en-GB" alt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login and initiate the training for 10 days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After the completion of training the citizen will appear for the test after 10 days from date of registration and must</a:t>
            </a:r>
            <a:r>
              <a:rPr kumimoji="0" lang="en-GB" alt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be completed within </a:t>
            </a:r>
            <a:r>
              <a:rPr kumimoji="0" lang="en-GB" alt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 days 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3B93CF4D-B93E-4A17-A374-BA624A5C8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65" y="4082179"/>
            <a:ext cx="1943870" cy="21852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After every successful certification of Citizen for Digital Literacy under PMGDISHA, GSWS Department shall receive an incentive</a:t>
            </a:r>
            <a:endParaRPr kumimoji="0" lang="en-GB" altLang="en-US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ECD276CE-9961-4605-8CFE-C95ED7D29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778EA266-32FA-4F94-B35C-E2FEFE581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5B01BFB-6FF1-4DC7-9C74-19E023479E73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3057525" y="1634054"/>
            <a:ext cx="1315183" cy="17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948EA9D-5428-4793-A3BA-91AA6A15BD38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7277833" y="1628821"/>
            <a:ext cx="1577486" cy="5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2C0B5D7-17F3-4C82-9F37-B22466365317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>
            <a:off x="10307881" y="2367485"/>
            <a:ext cx="1" cy="4676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CE3A9EF-61DD-4820-9447-05EFA689E4C2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2188635" y="5174786"/>
            <a:ext cx="49173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3">
            <a:extLst>
              <a:ext uri="{FF2B5EF4-FFF2-40B4-BE49-F238E27FC236}">
                <a16:creationId xmlns:a16="http://schemas.microsoft.com/office/drawing/2014/main" id="{53C026E4-3641-4EBA-B597-46DF85BFE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7230" y="4020624"/>
            <a:ext cx="2428595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dirty="0"/>
              <a:t>Orientation to Trainer (DA) for implementing PMGDISHA Program.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dirty="0"/>
              <a:t>The session will be of 60 mins, to be given by CSC / GSWS Department using videos and user manual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D721B9DA-D437-4582-BAE3-1C70A8321AAB}"/>
              </a:ext>
            </a:extLst>
          </p:cNvPr>
          <p:cNvCxnSpPr>
            <a:cxnSpLocks/>
            <a:stCxn id="8" idx="2"/>
            <a:endCxn id="19" idx="3"/>
          </p:cNvCxnSpPr>
          <p:nvPr/>
        </p:nvCxnSpPr>
        <p:spPr>
          <a:xfrm rot="5400000">
            <a:off x="9083430" y="3950334"/>
            <a:ext cx="646847" cy="180205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B4770008-F1EA-430E-BF37-E4D1974A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653"/>
            <a:ext cx="10515600" cy="1043851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 flow of PMGDISHA</a:t>
            </a:r>
            <a:endParaRPr kumimoji="0" lang="en-GB" altLang="en-US" sz="44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A8893E4-59AA-4578-9029-EEA3FC8AEC5A}"/>
              </a:ext>
            </a:extLst>
          </p:cNvPr>
          <p:cNvCxnSpPr>
            <a:stCxn id="19" idx="1"/>
            <a:endCxn id="9" idx="3"/>
          </p:cNvCxnSpPr>
          <p:nvPr/>
        </p:nvCxnSpPr>
        <p:spPr>
          <a:xfrm flipH="1">
            <a:off x="5585495" y="5174786"/>
            <a:ext cx="4917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12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09292CFC-86E0-4C3E-B506-F090A51AA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36208"/>
              </p:ext>
            </p:extLst>
          </p:nvPr>
        </p:nvGraphicFramePr>
        <p:xfrm>
          <a:off x="838200" y="1224491"/>
          <a:ext cx="1094422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57">
                  <a:extLst>
                    <a:ext uri="{9D8B030D-6E8A-4147-A177-3AD203B41FA5}">
                      <a16:colId xmlns:a16="http://schemas.microsoft.com/office/drawing/2014/main" val="2579139574"/>
                    </a:ext>
                  </a:extLst>
                </a:gridCol>
                <a:gridCol w="1402517">
                  <a:extLst>
                    <a:ext uri="{9D8B030D-6E8A-4147-A177-3AD203B41FA5}">
                      <a16:colId xmlns:a16="http://schemas.microsoft.com/office/drawing/2014/main" val="3541375165"/>
                    </a:ext>
                  </a:extLst>
                </a:gridCol>
                <a:gridCol w="4424696">
                  <a:extLst>
                    <a:ext uri="{9D8B030D-6E8A-4147-A177-3AD203B41FA5}">
                      <a16:colId xmlns:a16="http://schemas.microsoft.com/office/drawing/2014/main" val="2318498475"/>
                    </a:ext>
                  </a:extLst>
                </a:gridCol>
                <a:gridCol w="2380956">
                  <a:extLst>
                    <a:ext uri="{9D8B030D-6E8A-4147-A177-3AD203B41FA5}">
                      <a16:colId xmlns:a16="http://schemas.microsoft.com/office/drawing/2014/main" val="25938732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 person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Instructions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290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of GVWV &amp; VSWS Department as Training Partner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23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of Village Secretariats as Training Centers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Registered 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Village Secretariats as Training Centers as on 4-May-22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200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Approval of Village Secretariat as Training Center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Assistant (DA) / In-charge DA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Download location app shared on mobile and generate location code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 on to 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https://www.pmgdisha.in/app/login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Username and password are shared on registered email ID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 the location code in the portal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Verify email ID (guidelines already issued)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Village Secretariats are approved as Training Centers as on 4-May-22</a:t>
                      </a:r>
                    </a:p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712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 of DAs / In-charge DAs 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approved 155 Village Secretariat must attend the training on 5-May-22 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Webinar link shared on email and WhatsApp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441185"/>
                  </a:ext>
                </a:extLst>
              </a:tr>
            </a:tbl>
          </a:graphicData>
        </a:graphic>
      </p:graphicFrame>
      <p:sp>
        <p:nvSpPr>
          <p:cNvPr id="90" name="Title 1">
            <a:extLst>
              <a:ext uri="{FF2B5EF4-FFF2-40B4-BE49-F238E27FC236}">
                <a16:creationId xmlns:a16="http://schemas.microsoft.com/office/drawing/2014/main" id="{59C21375-1DD2-4A54-9746-2F242A801274}"/>
              </a:ext>
            </a:extLst>
          </p:cNvPr>
          <p:cNvSpPr txBox="1">
            <a:spLocks/>
          </p:cNvSpPr>
          <p:nvPr/>
        </p:nvSpPr>
        <p:spPr>
          <a:xfrm>
            <a:off x="838200" y="-6653"/>
            <a:ext cx="10515600" cy="1043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Instructions to be followed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50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549EB-E213-4028-B4CD-EDD979659C61}"/>
              </a:ext>
            </a:extLst>
          </p:cNvPr>
          <p:cNvSpPr txBox="1">
            <a:spLocks/>
          </p:cNvSpPr>
          <p:nvPr/>
        </p:nvSpPr>
        <p:spPr>
          <a:xfrm>
            <a:off x="838200" y="-6653"/>
            <a:ext cx="10515600" cy="1043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b="1">
                <a:solidFill>
                  <a:srgbClr val="0070C0"/>
                </a:solidFill>
              </a:rPr>
              <a:t>Action Plan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D1C731-3BEC-4D23-B53B-03AA96A90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72566"/>
              </p:ext>
            </p:extLst>
          </p:nvPr>
        </p:nvGraphicFramePr>
        <p:xfrm>
          <a:off x="838200" y="1327943"/>
          <a:ext cx="10010776" cy="3880744"/>
        </p:xfrm>
        <a:graphic>
          <a:graphicData uri="http://schemas.openxmlformats.org/drawingml/2006/table">
            <a:tbl>
              <a:tblPr/>
              <a:tblGrid>
                <a:gridCol w="663801">
                  <a:extLst>
                    <a:ext uri="{9D8B030D-6E8A-4147-A177-3AD203B41FA5}">
                      <a16:colId xmlns:a16="http://schemas.microsoft.com/office/drawing/2014/main" val="2351013131"/>
                    </a:ext>
                  </a:extLst>
                </a:gridCol>
                <a:gridCol w="3069999">
                  <a:extLst>
                    <a:ext uri="{9D8B030D-6E8A-4147-A177-3AD203B41FA5}">
                      <a16:colId xmlns:a16="http://schemas.microsoft.com/office/drawing/2014/main" val="212873914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93753113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4046949169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1941617814"/>
                    </a:ext>
                  </a:extLst>
                </a:gridCol>
                <a:gridCol w="549260">
                  <a:extLst>
                    <a:ext uri="{9D8B030D-6E8A-4147-A177-3AD203B41FA5}">
                      <a16:colId xmlns:a16="http://schemas.microsoft.com/office/drawing/2014/main" val="989296680"/>
                    </a:ext>
                  </a:extLst>
                </a:gridCol>
                <a:gridCol w="593740">
                  <a:extLst>
                    <a:ext uri="{9D8B030D-6E8A-4147-A177-3AD203B41FA5}">
                      <a16:colId xmlns:a16="http://schemas.microsoft.com/office/drawing/2014/main" val="2022888402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3848320318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4285349416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1078840408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1046772898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4014089117"/>
                    </a:ext>
                  </a:extLst>
                </a:gridCol>
                <a:gridCol w="666751">
                  <a:extLst>
                    <a:ext uri="{9D8B030D-6E8A-4147-A177-3AD203B41FA5}">
                      <a16:colId xmlns:a16="http://schemas.microsoft.com/office/drawing/2014/main" val="2874320138"/>
                    </a:ext>
                  </a:extLst>
                </a:gridCol>
              </a:tblGrid>
              <a:tr h="2627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S. No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"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Activity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Jun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Jul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Aug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Oct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471001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293790"/>
                  </a:ext>
                </a:extLst>
              </a:tr>
              <a:tr h="5196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 of Training Centers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34673"/>
                  </a:ext>
                </a:extLst>
              </a:tr>
              <a:tr h="5656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Orientation training to DAs on PMGDISHA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457538"/>
                  </a:ext>
                </a:extLst>
              </a:tr>
              <a:tr h="5656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Motivating candidates for enrolment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965466"/>
                  </a:ext>
                </a:extLst>
              </a:tr>
              <a:tr h="5196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 of Candidates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78902"/>
                  </a:ext>
                </a:extLst>
              </a:tr>
              <a:tr h="5196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Training registered candidates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00319"/>
                  </a:ext>
                </a:extLst>
              </a:tr>
              <a:tr h="5656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Conducting assessment to registered candidates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294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817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23856-95FB-4921-8726-A247AB9A2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42" y="1037835"/>
            <a:ext cx="10515600" cy="21339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For every successful certification, GVWV &amp; VSWS Department as a Training Partner shall receive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Rs. 300,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which shall be divided and shared with the stakeholders involved, in a proportion as decided by the Government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57FD7EB-C834-47DC-A907-BC01B5A4FD15}"/>
              </a:ext>
            </a:extLst>
          </p:cNvPr>
          <p:cNvSpPr txBox="1">
            <a:spLocks/>
          </p:cNvSpPr>
          <p:nvPr/>
        </p:nvSpPr>
        <p:spPr>
          <a:xfrm>
            <a:off x="838200" y="-6653"/>
            <a:ext cx="10515600" cy="1043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b="1" dirty="0">
                <a:solidFill>
                  <a:srgbClr val="0070C0"/>
                </a:solidFill>
              </a:rPr>
              <a:t>Proposed Incentive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379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4E33D-A6F9-4126-B304-82D669472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r>
              <a:rPr lang="en-US" sz="88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23345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743</Words>
  <Application>Microsoft Office PowerPoint</Application>
  <PresentationFormat>Widescreen</PresentationFormat>
  <Paragraphs>157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PMGDISHA</vt:lpstr>
      <vt:lpstr>PowerPoint Presentation</vt:lpstr>
      <vt:lpstr>PowerPoint Presentation</vt:lpstr>
      <vt:lpstr>Work flow of PMGDISHA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PMG-Disha</dc:title>
  <dc:creator>SURYA</dc:creator>
  <cp:lastModifiedBy>Make, Siddartha</cp:lastModifiedBy>
  <cp:revision>22</cp:revision>
  <dcterms:created xsi:type="dcterms:W3CDTF">2022-04-27T05:55:08Z</dcterms:created>
  <dcterms:modified xsi:type="dcterms:W3CDTF">2022-05-04T11:21:39Z</dcterms:modified>
</cp:coreProperties>
</file>